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8"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jXOL9m2uIFNci3uaJmClJbhY7A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customschemas.google.com/relationships/presentationmetadata" Target="metadata"/><Relationship Id="rId3"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15" Type="http://schemas.openxmlformats.org/officeDocument/2006/relationships/viewProps" Target="viewProps.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1792288" y="612775"/>
            <a:ext cx="5486400" cy="4114800"/>
          </a:xfrm>
          <a:prstGeom prst="rect">
            <a:avLst/>
          </a:prstGeom>
          <a:noFill/>
          <a:ln>
            <a:noFill/>
          </a:ln>
        </p:spPr>
      </p:sp>
      <p:sp>
        <p:nvSpPr>
          <p:cNvPr id="68" name="Google Shape;68;p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p:nvPr/>
        </p:nvSpPr>
        <p:spPr>
          <a:xfrm>
            <a:off x="0" y="-70784"/>
            <a:ext cx="9144000" cy="6928783"/>
          </a:xfrm>
          <a:prstGeom prst="rect">
            <a:avLst/>
          </a:prstGeom>
          <a:solidFill>
            <a:srgbClr val="92D050"/>
          </a:solidFill>
          <a:ln w="4762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lt1"/>
              </a:solidFill>
              <a:latin typeface="Calibri"/>
              <a:ea typeface="Calibri"/>
              <a:cs typeface="Calibri"/>
              <a:sym typeface="Calibri"/>
            </a:endParaRPr>
          </a:p>
        </p:txBody>
      </p:sp>
      <p:sp>
        <p:nvSpPr>
          <p:cNvPr id="118" name="Google Shape;118;p3"/>
          <p:cNvSpPr txBox="1"/>
          <p:nvPr/>
        </p:nvSpPr>
        <p:spPr>
          <a:xfrm>
            <a:off x="0" y="1"/>
            <a:ext cx="74523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lt1"/>
                </a:solidFill>
                <a:latin typeface="Calibri"/>
                <a:ea typeface="Calibri"/>
                <a:cs typeface="Calibri"/>
                <a:sym typeface="Calibri"/>
              </a:rPr>
              <a:t>Year 3 – Science – </a:t>
            </a:r>
            <a:r>
              <a:rPr lang="en-US" sz="2400" b="1" dirty="0" smtClean="0">
                <a:solidFill>
                  <a:schemeClr val="lt1"/>
                </a:solidFill>
                <a:latin typeface="Calibri"/>
                <a:ea typeface="Calibri"/>
                <a:cs typeface="Calibri"/>
                <a:sym typeface="Calibri"/>
              </a:rPr>
              <a:t>Summer </a:t>
            </a:r>
            <a:r>
              <a:rPr lang="en-US" sz="2400" b="1" dirty="0">
                <a:solidFill>
                  <a:schemeClr val="lt1"/>
                </a:solidFill>
                <a:latin typeface="Calibri"/>
                <a:ea typeface="Calibri"/>
                <a:cs typeface="Calibri"/>
                <a:sym typeface="Calibri"/>
              </a:rPr>
              <a:t>1- Magnets and Forces </a:t>
            </a:r>
            <a:endParaRPr sz="2400" b="1" dirty="0">
              <a:solidFill>
                <a:schemeClr val="lt1"/>
              </a:solidFill>
              <a:latin typeface="Calibri"/>
              <a:ea typeface="Calibri"/>
              <a:cs typeface="Calibri"/>
              <a:sym typeface="Calibri"/>
            </a:endParaRPr>
          </a:p>
        </p:txBody>
      </p:sp>
      <p:sp>
        <p:nvSpPr>
          <p:cNvPr id="119" name="Google Shape;119;p3" descr="Did Cave Acoustics Play a Role in the Development of Language? | Smart News  | Smithsonian Magaz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txBox="1"/>
          <p:nvPr/>
        </p:nvSpPr>
        <p:spPr>
          <a:xfrm>
            <a:off x="99058" y="627125"/>
            <a:ext cx="2168685" cy="3785611"/>
          </a:xfrm>
          <a:prstGeom prst="rect">
            <a:avLst/>
          </a:prstGeom>
          <a:solidFill>
            <a:srgbClr val="E5B8B7"/>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Arial"/>
                <a:ea typeface="Arial"/>
                <a:cs typeface="Arial"/>
                <a:sym typeface="Arial"/>
              </a:rPr>
              <a:t>Key </a:t>
            </a:r>
            <a:r>
              <a:rPr lang="en-US" sz="1600" b="1" dirty="0" smtClean="0">
                <a:solidFill>
                  <a:schemeClr val="dk1"/>
                </a:solidFill>
                <a:latin typeface="Arial"/>
                <a:ea typeface="Arial"/>
                <a:cs typeface="Arial"/>
                <a:sym typeface="Arial"/>
              </a:rPr>
              <a:t>Facts:</a:t>
            </a:r>
            <a:endParaRPr dirty="0"/>
          </a:p>
          <a:p>
            <a:pPr marL="0" marR="0" lvl="0" indent="0" algn="l" rtl="0">
              <a:spcBef>
                <a:spcPts val="0"/>
              </a:spcBef>
              <a:spcAft>
                <a:spcPts val="0"/>
              </a:spcAft>
              <a:buNone/>
            </a:pPr>
            <a:r>
              <a:rPr lang="en-US" sz="1400" b="1" dirty="0" smtClean="0">
                <a:solidFill>
                  <a:schemeClr val="dk1"/>
                </a:solidFill>
                <a:latin typeface="Arial"/>
                <a:ea typeface="Arial"/>
                <a:cs typeface="Arial"/>
                <a:sym typeface="Arial"/>
              </a:rPr>
              <a:t>A force is measured in </a:t>
            </a:r>
            <a:r>
              <a:rPr lang="en-US" sz="1400" b="1" dirty="0" err="1" smtClean="0">
                <a:solidFill>
                  <a:schemeClr val="dk1"/>
                </a:solidFill>
                <a:latin typeface="Arial"/>
                <a:ea typeface="Arial"/>
                <a:cs typeface="Arial"/>
                <a:sym typeface="Arial"/>
              </a:rPr>
              <a:t>Newtons</a:t>
            </a:r>
            <a:r>
              <a:rPr lang="en-US" sz="1400" b="1" dirty="0" smtClean="0">
                <a:solidFill>
                  <a:schemeClr val="dk1"/>
                </a:solidFill>
                <a:latin typeface="Arial"/>
                <a:ea typeface="Arial"/>
                <a:cs typeface="Arial"/>
                <a:sym typeface="Arial"/>
              </a:rPr>
              <a:t>.</a:t>
            </a:r>
          </a:p>
          <a:p>
            <a:pPr marL="0" marR="0" lvl="0" indent="0" algn="l" rtl="0">
              <a:spcBef>
                <a:spcPts val="0"/>
              </a:spcBef>
              <a:spcAft>
                <a:spcPts val="0"/>
              </a:spcAft>
              <a:buNone/>
            </a:pPr>
            <a:endParaRPr lang="en-US" b="1" dirty="0">
              <a:solidFill>
                <a:schemeClr val="dk1"/>
              </a:solidFill>
            </a:endParaRPr>
          </a:p>
          <a:p>
            <a:pPr marL="0" marR="0" lvl="0" indent="0" algn="l" rtl="0">
              <a:spcBef>
                <a:spcPts val="0"/>
              </a:spcBef>
              <a:spcAft>
                <a:spcPts val="0"/>
              </a:spcAft>
              <a:buNone/>
            </a:pPr>
            <a:r>
              <a:rPr lang="en-US" b="1" dirty="0" smtClean="0">
                <a:solidFill>
                  <a:schemeClr val="dk1"/>
                </a:solidFill>
              </a:rPr>
              <a:t>Friction is a force created when and object moves on </a:t>
            </a:r>
            <a:r>
              <a:rPr lang="en-US" b="1" smtClean="0">
                <a:solidFill>
                  <a:schemeClr val="dk1"/>
                </a:solidFill>
              </a:rPr>
              <a:t>a surface.</a:t>
            </a:r>
            <a:endParaRPr dirty="0"/>
          </a:p>
          <a:p>
            <a:pPr marL="0" marR="0" lvl="0" indent="0" algn="l" rtl="0">
              <a:spcBef>
                <a:spcPts val="0"/>
              </a:spcBef>
              <a:spcAft>
                <a:spcPts val="0"/>
              </a:spcAft>
              <a:buNone/>
            </a:pPr>
            <a:endParaRPr sz="1400" b="1" dirty="0">
              <a:solidFill>
                <a:schemeClr val="dk1"/>
              </a:solidFill>
              <a:latin typeface="Arial"/>
              <a:ea typeface="Arial"/>
              <a:cs typeface="Arial"/>
              <a:sym typeface="Arial"/>
            </a:endParaRPr>
          </a:p>
          <a:p>
            <a:pPr marL="0" marR="0" lvl="0" indent="0" algn="l" rtl="0">
              <a:spcBef>
                <a:spcPts val="0"/>
              </a:spcBef>
              <a:spcAft>
                <a:spcPts val="0"/>
              </a:spcAft>
              <a:buNone/>
            </a:pPr>
            <a:r>
              <a:rPr lang="en-US" sz="1400" b="1" dirty="0" smtClean="0">
                <a:solidFill>
                  <a:schemeClr val="dk1"/>
                </a:solidFill>
                <a:latin typeface="Arial"/>
                <a:ea typeface="Arial"/>
                <a:cs typeface="Arial"/>
                <a:sym typeface="Arial"/>
              </a:rPr>
              <a:t>Gravity is a force that keeps us on the Earth.</a:t>
            </a:r>
            <a:endParaRPr dirty="0"/>
          </a:p>
          <a:p>
            <a:pPr marL="0" marR="0" lvl="0" indent="0" algn="l" rtl="0">
              <a:spcBef>
                <a:spcPts val="0"/>
              </a:spcBef>
              <a:spcAft>
                <a:spcPts val="0"/>
              </a:spcAft>
              <a:buNone/>
            </a:pPr>
            <a:endParaRPr sz="1400" b="1" dirty="0">
              <a:solidFill>
                <a:schemeClr val="dk1"/>
              </a:solidFill>
              <a:latin typeface="Arial"/>
              <a:ea typeface="Arial"/>
              <a:cs typeface="Arial"/>
              <a:sym typeface="Arial"/>
            </a:endParaRPr>
          </a:p>
          <a:p>
            <a:pPr marL="0" marR="0" lvl="0" indent="0" algn="l" rtl="0">
              <a:spcBef>
                <a:spcPts val="0"/>
              </a:spcBef>
              <a:spcAft>
                <a:spcPts val="0"/>
              </a:spcAft>
              <a:buNone/>
            </a:pPr>
            <a:r>
              <a:rPr lang="en-GB" b="1" dirty="0" smtClean="0">
                <a:solidFill>
                  <a:schemeClr val="dk1"/>
                </a:solidFill>
              </a:rPr>
              <a:t>Magnets have 2 poles: a north pole and a south pole.</a:t>
            </a:r>
            <a:endParaRPr dirty="0"/>
          </a:p>
          <a:p>
            <a:pPr marL="0" marR="0" lvl="0" indent="0" algn="l" rtl="0">
              <a:spcBef>
                <a:spcPts val="0"/>
              </a:spcBef>
              <a:spcAft>
                <a:spcPts val="0"/>
              </a:spcAft>
              <a:buNone/>
            </a:pPr>
            <a:endParaRPr sz="1400" b="1" dirty="0">
              <a:solidFill>
                <a:schemeClr val="dk1"/>
              </a:solidFill>
              <a:latin typeface="Arial"/>
              <a:ea typeface="Arial"/>
              <a:cs typeface="Arial"/>
              <a:sym typeface="Arial"/>
            </a:endParaRPr>
          </a:p>
          <a:p>
            <a:pPr marL="0" marR="0" lvl="0" indent="0" algn="l" rtl="0">
              <a:spcBef>
                <a:spcPts val="0"/>
              </a:spcBef>
              <a:spcAft>
                <a:spcPts val="0"/>
              </a:spcAft>
              <a:buNone/>
            </a:pPr>
            <a:endParaRPr sz="1400" b="1" dirty="0">
              <a:solidFill>
                <a:schemeClr val="dk1"/>
              </a:solidFill>
              <a:latin typeface="Arial"/>
              <a:ea typeface="Arial"/>
              <a:cs typeface="Arial"/>
              <a:sym typeface="Arial"/>
            </a:endParaRPr>
          </a:p>
        </p:txBody>
      </p:sp>
      <p:sp>
        <p:nvSpPr>
          <p:cNvPr id="121" name="Google Shape;121;p3"/>
          <p:cNvSpPr txBox="1"/>
          <p:nvPr/>
        </p:nvSpPr>
        <p:spPr>
          <a:xfrm>
            <a:off x="2324945" y="627125"/>
            <a:ext cx="3632549" cy="1815882"/>
          </a:xfrm>
          <a:prstGeom prst="rect">
            <a:avLst/>
          </a:prstGeom>
          <a:solidFill>
            <a:srgbClr val="D6E3BC"/>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What will I learn?</a:t>
            </a:r>
            <a:endParaRPr/>
          </a:p>
          <a:p>
            <a:pPr marL="0" marR="0" lvl="0" indent="0" algn="l" rtl="0">
              <a:spcBef>
                <a:spcPts val="0"/>
              </a:spcBef>
              <a:spcAft>
                <a:spcPts val="0"/>
              </a:spcAft>
              <a:buNone/>
            </a:pPr>
            <a:r>
              <a:rPr lang="en-US" sz="1600">
                <a:solidFill>
                  <a:schemeClr val="dk1"/>
                </a:solidFill>
                <a:latin typeface="Arial"/>
                <a:ea typeface="Arial"/>
                <a:cs typeface="Arial"/>
                <a:sym typeface="Arial"/>
              </a:rPr>
              <a:t>Compare how objects move differently on different surfaces. Compare and group objects based on whether they are magnetic or not. Explore and make predictions about which magnets will attract and repel. </a:t>
            </a:r>
            <a:endParaRPr sz="1600">
              <a:solidFill>
                <a:schemeClr val="dk1"/>
              </a:solidFill>
              <a:latin typeface="Arial"/>
              <a:ea typeface="Arial"/>
              <a:cs typeface="Arial"/>
              <a:sym typeface="Arial"/>
            </a:endParaRPr>
          </a:p>
        </p:txBody>
      </p:sp>
      <p:sp>
        <p:nvSpPr>
          <p:cNvPr id="122" name="Google Shape;122;p3"/>
          <p:cNvSpPr txBox="1"/>
          <p:nvPr/>
        </p:nvSpPr>
        <p:spPr>
          <a:xfrm>
            <a:off x="6012795" y="4244789"/>
            <a:ext cx="3023702" cy="98488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Key words: force, gravity, friction, magnetism, magnet, poles, attract, repel. </a:t>
            </a:r>
            <a:r>
              <a:rPr lang="en-US"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
        <p:nvSpPr>
          <p:cNvPr id="123" name="Google Shape;123;p3"/>
          <p:cNvSpPr txBox="1"/>
          <p:nvPr/>
        </p:nvSpPr>
        <p:spPr>
          <a:xfrm>
            <a:off x="6012794" y="5651587"/>
            <a:ext cx="3023702" cy="1077218"/>
          </a:xfrm>
          <a:prstGeom prst="rect">
            <a:avLst/>
          </a:prstGeom>
          <a:solidFill>
            <a:srgbClr val="93B3D7"/>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Activity – What magnets can you find around your home? What are the uses of magnets? Why are they important?</a:t>
            </a:r>
            <a:endParaRPr/>
          </a:p>
        </p:txBody>
      </p:sp>
      <p:pic>
        <p:nvPicPr>
          <p:cNvPr id="124" name="Google Shape;124;p3"/>
          <p:cNvPicPr preferRelativeResize="0"/>
          <p:nvPr/>
        </p:nvPicPr>
        <p:blipFill rotWithShape="1">
          <a:blip r:embed="rId3">
            <a:alphaModFix/>
          </a:blip>
          <a:srcRect l="41708" t="39104" r="33647" b="10562"/>
          <a:stretch/>
        </p:blipFill>
        <p:spPr>
          <a:xfrm>
            <a:off x="5927528" y="461666"/>
            <a:ext cx="3206496" cy="3681985"/>
          </a:xfrm>
          <a:prstGeom prst="rect">
            <a:avLst/>
          </a:prstGeom>
          <a:noFill/>
          <a:ln>
            <a:noFill/>
          </a:ln>
        </p:spPr>
      </p:pic>
      <p:pic>
        <p:nvPicPr>
          <p:cNvPr id="125" name="Google Shape;125;p3"/>
          <p:cNvPicPr preferRelativeResize="0"/>
          <p:nvPr/>
        </p:nvPicPr>
        <p:blipFill rotWithShape="1">
          <a:blip r:embed="rId4">
            <a:alphaModFix/>
          </a:blip>
          <a:srcRect l="66305" t="55436" r="6520" b="16047"/>
          <a:stretch/>
        </p:blipFill>
        <p:spPr>
          <a:xfrm>
            <a:off x="2373379" y="2443007"/>
            <a:ext cx="3535680" cy="2086029"/>
          </a:xfrm>
          <a:prstGeom prst="rect">
            <a:avLst/>
          </a:prstGeom>
          <a:noFill/>
          <a:ln>
            <a:noFill/>
          </a:ln>
        </p:spPr>
      </p:pic>
      <p:pic>
        <p:nvPicPr>
          <p:cNvPr id="126" name="Google Shape;126;p3"/>
          <p:cNvPicPr preferRelativeResize="0"/>
          <p:nvPr/>
        </p:nvPicPr>
        <p:blipFill rotWithShape="1">
          <a:blip r:embed="rId5">
            <a:alphaModFix/>
          </a:blip>
          <a:srcRect l="42089" t="22156" r="12181" b="58401"/>
          <a:stretch/>
        </p:blipFill>
        <p:spPr>
          <a:xfrm>
            <a:off x="7798" y="4732032"/>
            <a:ext cx="5949696" cy="183910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Kay</dc:creator>
  <cp:lastModifiedBy>Authorised User</cp:lastModifiedBy>
  <cp:revision>1</cp:revision>
  <dcterms:created xsi:type="dcterms:W3CDTF">2020-11-08T15:24:25Z</dcterms:created>
  <dcterms:modified xsi:type="dcterms:W3CDTF">2023-04-17T10:51:42Z</dcterms:modified>
</cp:coreProperties>
</file>